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B1C1EA3-1AAB-4A4C-BA71-715E8640B9FE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/>
              <a:t>Trademarks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2352810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 government grants this right to an individual or business that uses a distinctive word or symbol to distinguish its products and/or services from others in the marketplace. </a:t>
            </a:r>
          </a:p>
          <a:p>
            <a:r>
              <a:rPr lang="en-US" sz="2800" dirty="0"/>
              <a:t>Example: Nike’s swoosh</a:t>
            </a:r>
          </a:p>
        </p:txBody>
      </p:sp>
    </p:spTree>
    <p:extLst>
      <p:ext uri="{BB962C8B-B14F-4D97-AF65-F5344CB8AC3E}">
        <p14:creationId xmlns:p14="http://schemas.microsoft.com/office/powerpoint/2010/main" val="1026952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Words or symbols can also include the following:</a:t>
            </a:r>
          </a:p>
          <a:p>
            <a:r>
              <a:rPr lang="en-US" sz="2800" dirty="0"/>
              <a:t>Slogans</a:t>
            </a:r>
          </a:p>
          <a:p>
            <a:r>
              <a:rPr lang="en-US" sz="2800" dirty="0"/>
              <a:t>Letters</a:t>
            </a:r>
          </a:p>
          <a:p>
            <a:r>
              <a:rPr lang="en-US" sz="2800" dirty="0"/>
              <a:t>Numbers</a:t>
            </a:r>
          </a:p>
          <a:p>
            <a:r>
              <a:rPr lang="en-US" sz="2800" dirty="0"/>
              <a:t>Sounds</a:t>
            </a:r>
          </a:p>
        </p:txBody>
      </p:sp>
    </p:spTree>
    <p:extLst>
      <p:ext uri="{BB962C8B-B14F-4D97-AF65-F5344CB8AC3E}">
        <p14:creationId xmlns:p14="http://schemas.microsoft.com/office/powerpoint/2010/main" val="1314351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 Registered Trademarks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Trademarks</a:t>
            </a:r>
          </a:p>
          <a:p>
            <a:r>
              <a:rPr lang="en-US" sz="2800" dirty="0"/>
              <a:t>Service marks</a:t>
            </a:r>
          </a:p>
        </p:txBody>
      </p:sp>
    </p:spTree>
    <p:extLst>
      <p:ext uri="{BB962C8B-B14F-4D97-AF65-F5344CB8AC3E}">
        <p14:creationId xmlns:p14="http://schemas.microsoft.com/office/powerpoint/2010/main" val="667871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 Criteria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Distinctiveness is key requirement.</a:t>
            </a:r>
          </a:p>
          <a:p>
            <a:r>
              <a:rPr lang="en-US" sz="2800" dirty="0"/>
              <a:t>Trademarks can be fanciful, arbitrary and suggestive.</a:t>
            </a:r>
          </a:p>
          <a:p>
            <a:pPr marL="0" indent="0">
              <a:buNone/>
            </a:pPr>
            <a:r>
              <a:rPr lang="en-US" sz="3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03479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Generic Names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If a trademark becomes too successful, the public may associate the name with an array of similar products which means the name may lose its trademark status. </a:t>
            </a:r>
          </a:p>
          <a:p>
            <a:r>
              <a:rPr lang="en-US" sz="2800" dirty="0"/>
              <a:t>Example: Aspirin</a:t>
            </a:r>
          </a:p>
        </p:txBody>
      </p:sp>
    </p:spTree>
    <p:extLst>
      <p:ext uri="{BB962C8B-B14F-4D97-AF65-F5344CB8AC3E}">
        <p14:creationId xmlns:p14="http://schemas.microsoft.com/office/powerpoint/2010/main" val="1165993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 Protection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Trademarks do not have to be registered with the Federal Government.</a:t>
            </a:r>
          </a:p>
          <a:p>
            <a:r>
              <a:rPr lang="en-US" sz="2800" dirty="0"/>
              <a:t>The trademark holder will still have certain trademark protections as long as the trademark is in use.</a:t>
            </a:r>
          </a:p>
        </p:txBody>
      </p:sp>
    </p:spTree>
    <p:extLst>
      <p:ext uri="{BB962C8B-B14F-4D97-AF65-F5344CB8AC3E}">
        <p14:creationId xmlns:p14="http://schemas.microsoft.com/office/powerpoint/2010/main" val="2164992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Unregistered v. Registered TM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Unregistered Trademark = TM</a:t>
            </a:r>
          </a:p>
          <a:p>
            <a:r>
              <a:rPr lang="en-US" sz="2800" dirty="0"/>
              <a:t>Registered Trademark = R</a:t>
            </a:r>
          </a:p>
        </p:txBody>
      </p:sp>
    </p:spTree>
    <p:extLst>
      <p:ext uri="{BB962C8B-B14F-4D97-AF65-F5344CB8AC3E}">
        <p14:creationId xmlns:p14="http://schemas.microsoft.com/office/powerpoint/2010/main" val="27479363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42</TotalTime>
  <Words>155</Words>
  <Application>Microsoft Office PowerPoint</Application>
  <PresentationFormat>On-screen Show (4:3)</PresentationFormat>
  <Paragraphs>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Arial</vt:lpstr>
      <vt:lpstr>Clarity</vt:lpstr>
      <vt:lpstr>Trademarks</vt:lpstr>
      <vt:lpstr>Trademarks</vt:lpstr>
      <vt:lpstr>Trademarks</vt:lpstr>
      <vt:lpstr>Types of  Registered Trademarks</vt:lpstr>
      <vt:lpstr>Trademark Criteria</vt:lpstr>
      <vt:lpstr>Generic Names</vt:lpstr>
      <vt:lpstr>Trademark Protection</vt:lpstr>
      <vt:lpstr>Unregistered v. Registered TM</vt:lpstr>
    </vt:vector>
  </TitlesOfParts>
  <Company>Santa Monica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Trademarks</dc:title>
  <dc:creator>nasser_dana</dc:creator>
  <cp:lastModifiedBy>Dana Nasser</cp:lastModifiedBy>
  <cp:revision>6</cp:revision>
  <dcterms:created xsi:type="dcterms:W3CDTF">2017-03-22T16:42:31Z</dcterms:created>
  <dcterms:modified xsi:type="dcterms:W3CDTF">2017-05-30T03:39:30Z</dcterms:modified>
</cp:coreProperties>
</file>