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12F1BC9-8208-4846-82B1-7D173444A5B4}" type="datetimeFigureOut">
              <a:rPr lang="en-US" smtClean="0"/>
              <a:t>3/22/2017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608004D-2912-4D41-8E9E-0F9B86593AE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Copyright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033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The government grants an intellectual property right to original authors of creative works. For example, music and literature.  </a:t>
            </a:r>
          </a:p>
          <a:p>
            <a:r>
              <a:rPr lang="en-US" sz="3600" dirty="0" smtClean="0"/>
              <a:t>Distinguish from patents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5907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 Registration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Not required. </a:t>
            </a:r>
          </a:p>
          <a:p>
            <a:r>
              <a:rPr lang="en-US" sz="3600" dirty="0" smtClean="0"/>
              <a:t>Copyright is granted when the work is produced in a tangible form.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26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Eligible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Title 17 of the United Sates Code Section 102, specifies the following works which include, but are not limited to:</a:t>
            </a:r>
          </a:p>
          <a:p>
            <a:pPr marL="457200" indent="-457200">
              <a:buAutoNum type="arabicPeriod"/>
            </a:pPr>
            <a:r>
              <a:rPr lang="en-US" dirty="0" smtClean="0"/>
              <a:t>Literary works</a:t>
            </a:r>
          </a:p>
          <a:p>
            <a:pPr marL="457200" indent="-457200">
              <a:buAutoNum type="arabicPeriod"/>
            </a:pPr>
            <a:r>
              <a:rPr lang="en-US" dirty="0" smtClean="0"/>
              <a:t>Sculptural works</a:t>
            </a:r>
          </a:p>
          <a:p>
            <a:pPr marL="457200" indent="-457200">
              <a:buAutoNum type="arabicPeriod"/>
            </a:pPr>
            <a:r>
              <a:rPr lang="en-US" dirty="0" smtClean="0"/>
              <a:t>Motion pictures</a:t>
            </a:r>
          </a:p>
          <a:p>
            <a:pPr marL="457200" indent="-457200">
              <a:buAutoNum type="arabicPeriod"/>
            </a:pPr>
            <a:r>
              <a:rPr lang="en-US" dirty="0" smtClean="0"/>
              <a:t>Architectural works</a:t>
            </a:r>
          </a:p>
          <a:p>
            <a:pPr marL="457200" indent="-457200">
              <a:buAutoNum type="arabicPeriod" startAt="5"/>
            </a:pPr>
            <a:r>
              <a:rPr lang="en-US" dirty="0" smtClean="0"/>
              <a:t>Sound Recordings</a:t>
            </a:r>
          </a:p>
          <a:p>
            <a:pPr marL="457200" indent="-457200">
              <a:buAutoNum type="arabicPeriod" startAt="5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71446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life of the Author + 70 years.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1212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24</TotalTime>
  <Words>91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Clarity</vt:lpstr>
      <vt:lpstr>Copyright</vt:lpstr>
      <vt:lpstr>Copyright</vt:lpstr>
      <vt:lpstr>Copyright Registration</vt:lpstr>
      <vt:lpstr>Eligible Works</vt:lpstr>
      <vt:lpstr>Copyright Term</vt:lpstr>
    </vt:vector>
  </TitlesOfParts>
  <Company>Santa Monica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nasser_dana</dc:creator>
  <cp:lastModifiedBy>nasser_dana</cp:lastModifiedBy>
  <cp:revision>3</cp:revision>
  <dcterms:created xsi:type="dcterms:W3CDTF">2017-03-22T15:49:02Z</dcterms:created>
  <dcterms:modified xsi:type="dcterms:W3CDTF">2017-03-22T16:13:55Z</dcterms:modified>
</cp:coreProperties>
</file>