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1704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microsoft.com/office/2015/10/relationships/revisionInfo" Target="revisionInfo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1600"/>
            <a:ext cx="7848600" cy="1927225"/>
          </a:xfrm>
        </p:spPr>
        <p:txBody>
          <a:bodyPr anchor="b">
            <a:noAutofit/>
          </a:bodyPr>
          <a:lstStyle>
            <a:lvl1pPr>
              <a:defRPr sz="5400" cap="all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505200"/>
            <a:ext cx="6400800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2F1BC9-8208-4846-82B1-7D173444A5B4}" type="datetimeFigureOut">
              <a:rPr lang="en-US" smtClean="0"/>
              <a:t>5/29/2017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08004D-2912-4D41-8E9E-0F9B86593AE6}" type="slidenum">
              <a:rPr lang="en-US" smtClean="0"/>
              <a:t>‹#›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685800" y="3398520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2F1BC9-8208-4846-82B1-7D173444A5B4}" type="datetimeFigureOut">
              <a:rPr lang="en-US" smtClean="0"/>
              <a:t>5/29/2017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08004D-2912-4D41-8E9E-0F9B86593AE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609600"/>
            <a:ext cx="2057400" cy="5867400"/>
          </a:xfrm>
        </p:spPr>
        <p:txBody>
          <a:bodyPr vert="eaVert" anchor="b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6019800" cy="58674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2F1BC9-8208-4846-82B1-7D173444A5B4}" type="datetimeFigureOut">
              <a:rPr lang="en-US" smtClean="0"/>
              <a:t>5/29/2017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08004D-2912-4D41-8E9E-0F9B86593AE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2F1BC9-8208-4846-82B1-7D173444A5B4}" type="datetimeFigureOut">
              <a:rPr lang="en-US" smtClean="0"/>
              <a:t>5/29/2017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08004D-2912-4D41-8E9E-0F9B86593AE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362200"/>
            <a:ext cx="7772400" cy="2200275"/>
          </a:xfrm>
        </p:spPr>
        <p:txBody>
          <a:bodyPr anchor="b">
            <a:normAutofit/>
          </a:bodyPr>
          <a:lstStyle>
            <a:lvl1pPr algn="l">
              <a:defRPr sz="4800" b="0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626864"/>
            <a:ext cx="77724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2F1BC9-8208-4846-82B1-7D173444A5B4}" type="datetimeFigureOut">
              <a:rPr lang="en-US" smtClean="0"/>
              <a:t>5/29/2017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08004D-2912-4D41-8E9E-0F9B86593AE6}" type="slidenum">
              <a:rPr lang="en-US" smtClean="0"/>
              <a:t>‹#›</a:t>
            </a:fld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>
            <a:off x="731520" y="4599432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2F1BC9-8208-4846-82B1-7D173444A5B4}" type="datetimeFigureOut">
              <a:rPr lang="en-US" smtClean="0"/>
              <a:t>5/29/2017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08004D-2912-4D41-8E9E-0F9B86593AE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88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lang="en-US" sz="20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488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2F1BC9-8208-4846-82B1-7D173444A5B4}" type="datetimeFigureOut">
              <a:rPr lang="en-US" smtClean="0"/>
              <a:t>5/29/2017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08004D-2912-4D41-8E9E-0F9B86593AE6}" type="slidenum">
              <a:rPr lang="en-US" smtClean="0"/>
              <a:t>‹#›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 rot="5400000">
            <a:off x="2217817" y="4045823"/>
            <a:ext cx="4709160" cy="794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2F1BC9-8208-4846-82B1-7D173444A5B4}" type="datetimeFigureOut">
              <a:rPr lang="en-US" smtClean="0"/>
              <a:t>5/29/2017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08004D-2912-4D41-8E9E-0F9B86593AE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2F1BC9-8208-4846-82B1-7D173444A5B4}" type="datetimeFigureOut">
              <a:rPr lang="en-US" smtClean="0"/>
              <a:t>5/29/2017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08004D-2912-4D41-8E9E-0F9B86593AE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080"/>
            <a:ext cx="2139696" cy="1261872"/>
          </a:xfrm>
        </p:spPr>
        <p:txBody>
          <a:bodyPr anchor="b">
            <a:no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71800" y="792080"/>
            <a:ext cx="5715000" cy="55778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130552"/>
            <a:ext cx="2139696" cy="42436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2F1BC9-8208-4846-82B1-7D173444A5B4}" type="datetimeFigureOut">
              <a:rPr lang="en-US" smtClean="0"/>
              <a:t>5/29/2017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08004D-2912-4D41-8E9E-0F9B86593AE6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-13116" y="3580206"/>
            <a:ext cx="557784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480"/>
            <a:ext cx="2142680" cy="126492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58610" y="838201"/>
            <a:ext cx="5904390" cy="5500456"/>
          </a:xfrm>
          <a:solidFill>
            <a:schemeClr val="bg2"/>
          </a:solidFill>
          <a:ln w="76200">
            <a:solidFill>
              <a:srgbClr val="FFFFFF"/>
            </a:solidFill>
            <a:miter lim="800000"/>
          </a:ln>
          <a:effectLst>
            <a:outerShdw blurRad="50800" dist="12700" dir="5400000" algn="t" rotWithShape="0">
              <a:prstClr val="black">
                <a:alpha val="59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3600"/>
            <a:ext cx="2139696" cy="424281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2F1BC9-8208-4846-82B1-7D173444A5B4}" type="datetimeFigureOut">
              <a:rPr lang="en-US" smtClean="0"/>
              <a:t>5/29/2017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08004D-2912-4D41-8E9E-0F9B86593AE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220786"/>
            <a:ext cx="9144000" cy="228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876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3657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18288"/>
            <a:ext cx="28956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712F1BC9-8208-4846-82B1-7D173444A5B4}" type="datetimeFigureOut">
              <a:rPr lang="en-US" smtClean="0"/>
              <a:t>5/29/2017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29000" y="18288"/>
            <a:ext cx="4114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18288"/>
            <a:ext cx="1066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1">
                <a:solidFill>
                  <a:srgbClr val="FFFFFF"/>
                </a:solidFill>
              </a:defRPr>
            </a:lvl1pPr>
          </a:lstStyle>
          <a:p>
            <a:fld id="{7608004D-2912-4D41-8E9E-0F9B86593AE6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 spc="-1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3716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Copyright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en-US" dirty="0"/>
              <a:t>Overview</a:t>
            </a:r>
          </a:p>
        </p:txBody>
      </p:sp>
    </p:spTree>
    <p:extLst>
      <p:ext uri="{BB962C8B-B14F-4D97-AF65-F5344CB8AC3E}">
        <p14:creationId xmlns:p14="http://schemas.microsoft.com/office/powerpoint/2010/main" val="33960332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Copyright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The government grants an intellectual property right to original authors of creative works. For example, music and literature.  </a:t>
            </a:r>
          </a:p>
          <a:p>
            <a:r>
              <a:rPr lang="en-US" sz="2800" dirty="0"/>
              <a:t>Distinguish from patents</a:t>
            </a:r>
          </a:p>
        </p:txBody>
      </p:sp>
    </p:spTree>
    <p:extLst>
      <p:ext uri="{BB962C8B-B14F-4D97-AF65-F5344CB8AC3E}">
        <p14:creationId xmlns:p14="http://schemas.microsoft.com/office/powerpoint/2010/main" val="20590749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Copyright Registration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/>
              <a:t>Not required. </a:t>
            </a:r>
          </a:p>
          <a:p>
            <a:r>
              <a:rPr lang="en-US" sz="2800" dirty="0"/>
              <a:t>Copyright is granted when the work is produced in a tangible form</a:t>
            </a:r>
            <a:r>
              <a:rPr lang="en-US" sz="3600" dirty="0"/>
              <a:t>. 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1268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Eligible Works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3000" dirty="0"/>
              <a:t>Title 17 of the United Sates Code Section 102, specifies the following works which include, but are not limited to:</a:t>
            </a:r>
          </a:p>
          <a:p>
            <a:pPr marL="457200" indent="-457200">
              <a:buAutoNum type="arabicPeriod"/>
            </a:pPr>
            <a:r>
              <a:rPr lang="en-US" sz="3000" dirty="0"/>
              <a:t>Literary works</a:t>
            </a:r>
          </a:p>
          <a:p>
            <a:pPr marL="457200" indent="-457200">
              <a:buAutoNum type="arabicPeriod"/>
            </a:pPr>
            <a:r>
              <a:rPr lang="en-US" sz="3000" dirty="0"/>
              <a:t>Sculptural works</a:t>
            </a:r>
          </a:p>
          <a:p>
            <a:pPr marL="457200" indent="-457200">
              <a:buAutoNum type="arabicPeriod"/>
            </a:pPr>
            <a:r>
              <a:rPr lang="en-US" sz="3000" dirty="0"/>
              <a:t>Motion pictures</a:t>
            </a:r>
          </a:p>
          <a:p>
            <a:pPr marL="457200" indent="-457200">
              <a:buAutoNum type="arabicPeriod"/>
            </a:pPr>
            <a:r>
              <a:rPr lang="en-US" sz="3000" dirty="0"/>
              <a:t>Architectural works</a:t>
            </a:r>
          </a:p>
          <a:p>
            <a:pPr marL="457200" indent="-457200">
              <a:buAutoNum type="arabicPeriod" startAt="5"/>
            </a:pPr>
            <a:r>
              <a:rPr lang="en-US" sz="3000" dirty="0"/>
              <a:t>Sound Recordings</a:t>
            </a:r>
          </a:p>
          <a:p>
            <a:pPr marL="457200" indent="-457200">
              <a:buAutoNum type="arabicPeriod" startAt="5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714467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Copyright Term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The life of the Author + 70 years.</a:t>
            </a:r>
          </a:p>
        </p:txBody>
      </p:sp>
    </p:spTree>
    <p:extLst>
      <p:ext uri="{BB962C8B-B14F-4D97-AF65-F5344CB8AC3E}">
        <p14:creationId xmlns:p14="http://schemas.microsoft.com/office/powerpoint/2010/main" val="413112126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larity">
  <a:themeElements>
    <a:clrScheme name="Clarity">
      <a:dk1>
        <a:srgbClr val="292934"/>
      </a:dk1>
      <a:lt1>
        <a:srgbClr val="FFFFFF"/>
      </a:lt1>
      <a:dk2>
        <a:srgbClr val="D2533C"/>
      </a:dk2>
      <a:lt2>
        <a:srgbClr val="F3F2DC"/>
      </a:lt2>
      <a:accent1>
        <a:srgbClr val="93A299"/>
      </a:accent1>
      <a:accent2>
        <a:srgbClr val="AD8F67"/>
      </a:accent2>
      <a:accent3>
        <a:srgbClr val="726056"/>
      </a:accent3>
      <a:accent4>
        <a:srgbClr val="4C5A6A"/>
      </a:accent4>
      <a:accent5>
        <a:srgbClr val="808DA0"/>
      </a:accent5>
      <a:accent6>
        <a:srgbClr val="79463D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larity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Clarity</Template>
  <TotalTime>26</TotalTime>
  <Words>91</Words>
  <Application>Microsoft Office PowerPoint</Application>
  <PresentationFormat>On-screen Show (4:3)</PresentationFormat>
  <Paragraphs>17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7" baseType="lpstr">
      <vt:lpstr>Arial</vt:lpstr>
      <vt:lpstr>Clarity</vt:lpstr>
      <vt:lpstr>Copyright</vt:lpstr>
      <vt:lpstr>Copyright</vt:lpstr>
      <vt:lpstr>Copyright Registration</vt:lpstr>
      <vt:lpstr>Eligible Works</vt:lpstr>
      <vt:lpstr>Copyright Term</vt:lpstr>
    </vt:vector>
  </TitlesOfParts>
  <Company>Santa Monica College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Copyright</dc:title>
  <dc:creator>nasser_dana</dc:creator>
  <cp:lastModifiedBy>Dana Nasser</cp:lastModifiedBy>
  <cp:revision>4</cp:revision>
  <dcterms:created xsi:type="dcterms:W3CDTF">2017-03-22T15:49:02Z</dcterms:created>
  <dcterms:modified xsi:type="dcterms:W3CDTF">2017-05-30T03:32:38Z</dcterms:modified>
</cp:coreProperties>
</file>